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70"/>
  </p:notesMasterIdLst>
  <p:handoutMasterIdLst>
    <p:handoutMasterId r:id="rId171"/>
  </p:handoutMasterIdLst>
  <p:sldIdLst>
    <p:sldId id="319" r:id="rId2"/>
    <p:sldId id="312" r:id="rId3"/>
    <p:sldId id="1450" r:id="rId4"/>
    <p:sldId id="1451" r:id="rId5"/>
    <p:sldId id="1452" r:id="rId6"/>
    <p:sldId id="308" r:id="rId7"/>
    <p:sldId id="1454" r:id="rId8"/>
    <p:sldId id="1455" r:id="rId9"/>
    <p:sldId id="1456" r:id="rId10"/>
    <p:sldId id="1457" r:id="rId11"/>
    <p:sldId id="1458" r:id="rId12"/>
    <p:sldId id="1463" r:id="rId13"/>
    <p:sldId id="1464" r:id="rId14"/>
    <p:sldId id="1465" r:id="rId15"/>
    <p:sldId id="1466" r:id="rId16"/>
    <p:sldId id="1467" r:id="rId17"/>
    <p:sldId id="1468" r:id="rId18"/>
    <p:sldId id="1469" r:id="rId19"/>
    <p:sldId id="1470" r:id="rId20"/>
    <p:sldId id="1471" r:id="rId21"/>
    <p:sldId id="1459" r:id="rId22"/>
    <p:sldId id="1472" r:id="rId23"/>
    <p:sldId id="1473" r:id="rId24"/>
    <p:sldId id="1421" r:id="rId25"/>
    <p:sldId id="1460" r:id="rId26"/>
    <p:sldId id="1424" r:id="rId27"/>
    <p:sldId id="1474" r:id="rId28"/>
    <p:sldId id="1475" r:id="rId29"/>
    <p:sldId id="1476" r:id="rId30"/>
    <p:sldId id="1425" r:id="rId31"/>
    <p:sldId id="1477" r:id="rId32"/>
    <p:sldId id="1478" r:id="rId33"/>
    <p:sldId id="1479" r:id="rId34"/>
    <p:sldId id="1480" r:id="rId35"/>
    <p:sldId id="1481" r:id="rId36"/>
    <p:sldId id="1482" r:id="rId37"/>
    <p:sldId id="1483" r:id="rId38"/>
    <p:sldId id="1484" r:id="rId39"/>
    <p:sldId id="1426" r:id="rId40"/>
    <p:sldId id="1485" r:id="rId41"/>
    <p:sldId id="1486" r:id="rId42"/>
    <p:sldId id="1487" r:id="rId43"/>
    <p:sldId id="1488" r:id="rId44"/>
    <p:sldId id="1490" r:id="rId45"/>
    <p:sldId id="1492" r:id="rId46"/>
    <p:sldId id="1427" r:id="rId47"/>
    <p:sldId id="1494" r:id="rId48"/>
    <p:sldId id="1495" r:id="rId49"/>
    <p:sldId id="1496" r:id="rId50"/>
    <p:sldId id="1422" r:id="rId51"/>
    <p:sldId id="1461" r:id="rId52"/>
    <p:sldId id="1428" r:id="rId53"/>
    <p:sldId id="1497" r:id="rId54"/>
    <p:sldId id="1498" r:id="rId55"/>
    <p:sldId id="1500" r:id="rId56"/>
    <p:sldId id="1499" r:id="rId57"/>
    <p:sldId id="1493" r:id="rId58"/>
    <p:sldId id="1501" r:id="rId59"/>
    <p:sldId id="1491" r:id="rId60"/>
    <p:sldId id="1502" r:id="rId61"/>
    <p:sldId id="1503" r:id="rId62"/>
    <p:sldId id="1532" r:id="rId63"/>
    <p:sldId id="1504" r:id="rId64"/>
    <p:sldId id="1505" r:id="rId65"/>
    <p:sldId id="1533" r:id="rId66"/>
    <p:sldId id="1429" r:id="rId67"/>
    <p:sldId id="1512" r:id="rId68"/>
    <p:sldId id="1513" r:id="rId69"/>
    <p:sldId id="1514" r:id="rId70"/>
    <p:sldId id="1515" r:id="rId71"/>
    <p:sldId id="1506" r:id="rId72"/>
    <p:sldId id="1507" r:id="rId73"/>
    <p:sldId id="1508" r:id="rId74"/>
    <p:sldId id="1509" r:id="rId75"/>
    <p:sldId id="1510" r:id="rId76"/>
    <p:sldId id="1511" r:id="rId77"/>
    <p:sldId id="1534" r:id="rId78"/>
    <p:sldId id="1516" r:id="rId79"/>
    <p:sldId id="1517" r:id="rId80"/>
    <p:sldId id="1518" r:id="rId81"/>
    <p:sldId id="1535" r:id="rId82"/>
    <p:sldId id="1519" r:id="rId83"/>
    <p:sldId id="1520" r:id="rId84"/>
    <p:sldId id="1536" r:id="rId85"/>
    <p:sldId id="1537" r:id="rId86"/>
    <p:sldId id="1538" r:id="rId87"/>
    <p:sldId id="1539" r:id="rId88"/>
    <p:sldId id="1547" r:id="rId89"/>
    <p:sldId id="1540" r:id="rId90"/>
    <p:sldId id="1541" r:id="rId91"/>
    <p:sldId id="1548" r:id="rId92"/>
    <p:sldId id="1542" r:id="rId93"/>
    <p:sldId id="1543" r:id="rId94"/>
    <p:sldId id="1544" r:id="rId95"/>
    <p:sldId id="1549" r:id="rId96"/>
    <p:sldId id="1430" r:id="rId97"/>
    <p:sldId id="1545" r:id="rId98"/>
    <p:sldId id="1546" r:id="rId99"/>
    <p:sldId id="1521" r:id="rId100"/>
    <p:sldId id="1522" r:id="rId101"/>
    <p:sldId id="1550" r:id="rId102"/>
    <p:sldId id="1523" r:id="rId103"/>
    <p:sldId id="1524" r:id="rId104"/>
    <p:sldId id="1525" r:id="rId105"/>
    <p:sldId id="1526" r:id="rId106"/>
    <p:sldId id="1551" r:id="rId107"/>
    <p:sldId id="1527" r:id="rId108"/>
    <p:sldId id="1528" r:id="rId109"/>
    <p:sldId id="1552" r:id="rId110"/>
    <p:sldId id="1529" r:id="rId111"/>
    <p:sldId id="1530" r:id="rId112"/>
    <p:sldId id="1531" r:id="rId113"/>
    <p:sldId id="1563" r:id="rId114"/>
    <p:sldId id="1423" r:id="rId115"/>
    <p:sldId id="1431" r:id="rId116"/>
    <p:sldId id="1553" r:id="rId117"/>
    <p:sldId id="1554" r:id="rId118"/>
    <p:sldId id="1555" r:id="rId119"/>
    <p:sldId id="1435" r:id="rId120"/>
    <p:sldId id="1436" r:id="rId121"/>
    <p:sldId id="1437" r:id="rId122"/>
    <p:sldId id="1438" r:id="rId123"/>
    <p:sldId id="1556" r:id="rId124"/>
    <p:sldId id="1564" r:id="rId125"/>
    <p:sldId id="1439" r:id="rId126"/>
    <p:sldId id="1440" r:id="rId127"/>
    <p:sldId id="1565" r:id="rId128"/>
    <p:sldId id="1441" r:id="rId129"/>
    <p:sldId id="1566" r:id="rId130"/>
    <p:sldId id="1557" r:id="rId131"/>
    <p:sldId id="1558" r:id="rId132"/>
    <p:sldId id="1559" r:id="rId133"/>
    <p:sldId id="1567" r:id="rId134"/>
    <p:sldId id="1443" r:id="rId135"/>
    <p:sldId id="1444" r:id="rId136"/>
    <p:sldId id="1568" r:id="rId137"/>
    <p:sldId id="1569" r:id="rId138"/>
    <p:sldId id="1570" r:id="rId139"/>
    <p:sldId id="1445" r:id="rId140"/>
    <p:sldId id="1560" r:id="rId141"/>
    <p:sldId id="1561" r:id="rId142"/>
    <p:sldId id="1562" r:id="rId143"/>
    <p:sldId id="1571" r:id="rId144"/>
    <p:sldId id="1572" r:id="rId145"/>
    <p:sldId id="1573" r:id="rId146"/>
    <p:sldId id="1574" r:id="rId147"/>
    <p:sldId id="1575" r:id="rId148"/>
    <p:sldId id="1576" r:id="rId149"/>
    <p:sldId id="1577" r:id="rId150"/>
    <p:sldId id="1581" r:id="rId151"/>
    <p:sldId id="1578" r:id="rId152"/>
    <p:sldId id="1579" r:id="rId153"/>
    <p:sldId id="1580" r:id="rId154"/>
    <p:sldId id="1582" r:id="rId155"/>
    <p:sldId id="1583" r:id="rId156"/>
    <p:sldId id="1587" r:id="rId157"/>
    <p:sldId id="1446" r:id="rId158"/>
    <p:sldId id="1588" r:id="rId159"/>
    <p:sldId id="1589" r:id="rId160"/>
    <p:sldId id="1442" r:id="rId161"/>
    <p:sldId id="1590" r:id="rId162"/>
    <p:sldId id="1591" r:id="rId163"/>
    <p:sldId id="1592" r:id="rId164"/>
    <p:sldId id="1447" r:id="rId165"/>
    <p:sldId id="1593" r:id="rId166"/>
    <p:sldId id="1600" r:id="rId167"/>
    <p:sldId id="1448" r:id="rId168"/>
    <p:sldId id="1596" r:id="rId169"/>
  </p:sldIdLst>
  <p:sldSz cx="9144000" cy="6858000" type="screen4x3"/>
  <p:notesSz cx="6858000" cy="9144000"/>
  <p:custDataLst>
    <p:tags r:id="rId17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308" autoAdjust="0"/>
  </p:normalViewPr>
  <p:slideViewPr>
    <p:cSldViewPr snapToGrid="0">
      <p:cViewPr varScale="1">
        <p:scale>
          <a:sx n="88" d="100"/>
          <a:sy n="88" d="100"/>
        </p:scale>
        <p:origin x="122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gs" Target="tags/tag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微分方程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2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5.docx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51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3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1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2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9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6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38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微分方程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773194"/>
              </p:ext>
            </p:extLst>
          </p:nvPr>
        </p:nvGraphicFramePr>
        <p:xfrm>
          <a:off x="536575" y="798513"/>
          <a:ext cx="7735888" cy="410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20735" progId="Word.Document.12">
                  <p:embed/>
                </p:oleObj>
              </mc:Choice>
              <mc:Fallback>
                <p:oleObj name="Document" r:id="rId2" imgW="8129635" imgH="43207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0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944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572587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6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8BBDD33-D1EF-4CBE-9460-B725A275B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" y="1548318"/>
            <a:ext cx="866936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function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yinit=dropinit(x);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yinit=[sqrt(1-x.^2); -x./(0.1+sqrt(1-x.^2))];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利用如下的程序就可以求微分方程的边值问题并画出图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6.8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solinit=bvpinit(linspace(-1,1,20), @dropinit);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sol=bvp4c(@drop, @dropbc,solinit);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fill(sol.x, sol.y(1,:), [0.7,0.7,0.7]), axis([-1,1,0,1])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xlabel('$x$','Interpreter', 'latex', 'FontSize',12)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ylabel('$h$','Interpreter', 'latex', 'Rotation', 0, 'FontSize',12)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24389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95348"/>
              </p:ext>
            </p:extLst>
          </p:nvPr>
        </p:nvGraphicFramePr>
        <p:xfrm>
          <a:off x="536575" y="798513"/>
          <a:ext cx="7735888" cy="470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70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558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561618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51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002127"/>
              </p:ext>
            </p:extLst>
          </p:nvPr>
        </p:nvGraphicFramePr>
        <p:xfrm>
          <a:off x="593725" y="646113"/>
          <a:ext cx="7735888" cy="621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41798" progId="Word.Document.12">
                  <p:embed/>
                </p:oleObj>
              </mc:Choice>
              <mc:Fallback>
                <p:oleObj name="Document" r:id="rId2" imgW="8129635" imgH="65417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725" y="646113"/>
                        <a:ext cx="7735888" cy="621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82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786782"/>
              </p:ext>
            </p:extLst>
          </p:nvPr>
        </p:nvGraphicFramePr>
        <p:xfrm>
          <a:off x="536575" y="798513"/>
          <a:ext cx="7735888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7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6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26377DC-9EAE-43C5-98E7-16602BB7580C}"/>
              </a:ext>
            </a:extLst>
          </p:cNvPr>
          <p:cNvSpPr txBox="1"/>
          <p:nvPr/>
        </p:nvSpPr>
        <p:spPr>
          <a:xfrm>
            <a:off x="355401" y="802511"/>
            <a:ext cx="843319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solinit=bvpinit(linspace(-1,1,20), @dropinit);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sol=bvp4c(@drop, @dropbc, solinit)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fill(sol.x, sol.y(1,:), [0.7,0.7,0.7]), axis([-1,1,0,1])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xlabel('$x$','Interpreter', 'latex', 'FontSize',12)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ylabel('$h$','Interpreter', 'latex', 'Rotation', 0, 'FontSize',12)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function yprime=drop(x,y);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yprime=[y(2);(y(1)-1)*(1+y(2)^2)^(3/2)]; 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function res=dropbc(ya,yb);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res=[ya(1);yb(1)]; 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function yinit=dropinit(x);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yinit=[sqrt(1-x.^2);-x./(0.1+sqrt(1-x.^2))]; 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323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618459"/>
              </p:ext>
            </p:extLst>
          </p:nvPr>
        </p:nvGraphicFramePr>
        <p:xfrm>
          <a:off x="536575" y="798513"/>
          <a:ext cx="7735888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75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024691"/>
              </p:ext>
            </p:extLst>
          </p:nvPr>
        </p:nvGraphicFramePr>
        <p:xfrm>
          <a:off x="536575" y="798513"/>
          <a:ext cx="7735888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7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6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17DCEE8-F8F4-42BC-AA49-BEE537AE6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1199392"/>
            <a:ext cx="821531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eq=@(x,y,mu)[y(2);-mu*y(1)];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定义一阶方程组的匿名函数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bd=@(ya,yb,mu)[ya(1);ya(2)-1;yb(1)+yb(2)]; 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定义边值条件的匿名函数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guess=@(x)[sin(2*x);2*cos(2*x)];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定义初始猜测解的匿名函数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guess_structure=bvpinit(linspace(0,1,10),guess,5);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给出初始猜测解的结构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,mu=5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sol=bvp4c(eq,bd,guess_structure);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计算数值解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plot(sol.x, sol.y(1,:), '-', sol.x, sol.yp(1,:), '--', 'LineWidth',2)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xlabel('$x$','FontSize',12,'Interpreter','Latex')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ylabel('$y$','FontSize',12,'Interpreter','Latex','Rotation',0)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legend('$y_1$','$y_2$','Interpreter','Latex')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4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0584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52791" progId="Word.Document.12">
                  <p:embed/>
                </p:oleObj>
              </mc:Choice>
              <mc:Fallback>
                <p:oleObj name="Document" r:id="rId2" imgW="8129635" imgH="30527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1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485547"/>
              </p:ext>
            </p:extLst>
          </p:nvPr>
        </p:nvGraphicFramePr>
        <p:xfrm>
          <a:off x="536575" y="798513"/>
          <a:ext cx="7735888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370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289373"/>
              </p:ext>
            </p:extLst>
          </p:nvPr>
        </p:nvGraphicFramePr>
        <p:xfrm>
          <a:off x="536575" y="798513"/>
          <a:ext cx="7735888" cy="452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52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66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43090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2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7D7C8C-366D-498F-B9C4-DF810F526A4E}"/>
              </a:ext>
            </a:extLst>
          </p:cNvPr>
          <p:cNvSpPr txBox="1"/>
          <p:nvPr/>
        </p:nvSpPr>
        <p:spPr>
          <a:xfrm>
            <a:off x="719732" y="795814"/>
            <a:ext cx="770453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编写如下程序：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eq=@(x,y)[0.5*y(1)*(y(3)-y(1))/y(2)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-0.5*(y(3)-y(1))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(0.9-1000*(y(3)-y(5))-0.5*y(3)*(y(3)-y(1)))/y(4)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0.5*(y(3)-y(1))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100*(y(3)-y(5))];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定义一阶方程组的匿名函数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bd=@(ya,yb)[ya(1)-1;ya(2)-1;ya(3)-1;ya(4)+10;yb(3)-yb(5)];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定义边值条件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guess=@(x)[1;1;-4.5*x.^2+8.91*x+1;-10;-4.5*x.^2+9*x+0.91];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定义初始猜测解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guess_structure=bvpinit(linspace(0,1,5),guess);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给出初始猜测解的结构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sol=bvp4c(eq,bd,guess_structure);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计算数值解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plot(sol.x,sol.y(1,:),'-*',sol.x,sol.y(2,:),'-D',sol.x,sol.y(3,:),':S',...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sol.x,sol.y(4,:),'-.O',sol.x,sol.y(5,:),'--P')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条解曲线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legend({'$u$','$v$','$w$','$z$','$y$'}, 'Interpreter', 'latex', ...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'Location','southwest')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图例标注在左下角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154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29161" y="265957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微分方程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建模实例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6.4.1Malthus</a:t>
            </a:r>
            <a:r>
              <a:rPr lang="zh-CN" altLang="zh-CN" sz="4200" b="1">
                <a:solidFill>
                  <a:srgbClr val="319095"/>
                </a:solidFill>
              </a:rPr>
              <a:t>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935449"/>
              </p:ext>
            </p:extLst>
          </p:nvPr>
        </p:nvGraphicFramePr>
        <p:xfrm>
          <a:off x="477044" y="121995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21995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618756"/>
              </p:ext>
            </p:extLst>
          </p:nvPr>
        </p:nvGraphicFramePr>
        <p:xfrm>
          <a:off x="384870" y="2413000"/>
          <a:ext cx="8402638" cy="410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48607" imgH="4163158" progId="Word.Document.12">
                  <p:embed/>
                </p:oleObj>
              </mc:Choice>
              <mc:Fallback>
                <p:oleObj name="Document" r:id="rId4" imgW="8548607" imgH="416315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870" y="2413000"/>
                        <a:ext cx="8402638" cy="410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704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284869"/>
              </p:ext>
            </p:extLst>
          </p:nvPr>
        </p:nvGraphicFramePr>
        <p:xfrm>
          <a:off x="536575" y="798513"/>
          <a:ext cx="7735888" cy="445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84188" progId="Word.Document.12">
                  <p:embed/>
                </p:oleObj>
              </mc:Choice>
              <mc:Fallback>
                <p:oleObj name="Document" r:id="rId2" imgW="8129635" imgH="46841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45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80330"/>
              </p:ext>
            </p:extLst>
          </p:nvPr>
        </p:nvGraphicFramePr>
        <p:xfrm>
          <a:off x="536575" y="798513"/>
          <a:ext cx="7735888" cy="506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36531" progId="Word.Document.12">
                  <p:embed/>
                </p:oleObj>
              </mc:Choice>
              <mc:Fallback>
                <p:oleObj name="Document" r:id="rId2" imgW="8129635" imgH="53365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06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4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346384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6.4.2  Logistic</a:t>
            </a:r>
            <a:r>
              <a:rPr lang="zh-CN" altLang="zh-CN" sz="4200" b="1">
                <a:solidFill>
                  <a:srgbClr val="319095"/>
                </a:solidFill>
              </a:rPr>
              <a:t>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94750"/>
              </p:ext>
            </p:extLst>
          </p:nvPr>
        </p:nvGraphicFramePr>
        <p:xfrm>
          <a:off x="493713" y="1495425"/>
          <a:ext cx="8083550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4891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3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366333"/>
              </p:ext>
            </p:extLst>
          </p:nvPr>
        </p:nvGraphicFramePr>
        <p:xfrm>
          <a:off x="536575" y="798513"/>
          <a:ext cx="7735888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83105" progId="Word.Document.12">
                  <p:embed/>
                </p:oleObj>
              </mc:Choice>
              <mc:Fallback>
                <p:oleObj name="Document" r:id="rId2" imgW="8129635" imgH="33831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20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69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52193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模型假设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035148"/>
              </p:ext>
            </p:extLst>
          </p:nvPr>
        </p:nvGraphicFramePr>
        <p:xfrm>
          <a:off x="508000" y="1625600"/>
          <a:ext cx="8085138" cy="48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82664" progId="Word.Document.12">
                  <p:embed/>
                </p:oleObj>
              </mc:Choice>
              <mc:Fallback>
                <p:oleObj name="Document" r:id="rId2" imgW="8153322" imgH="488266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81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建模与求解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8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407900"/>
              </p:ext>
            </p:extLst>
          </p:nvPr>
        </p:nvGraphicFramePr>
        <p:xfrm>
          <a:off x="508000" y="1625600"/>
          <a:ext cx="8085138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7242" imgH="4691824" progId="Word.Document.12">
                  <p:embed/>
                </p:oleObj>
              </mc:Choice>
              <mc:Fallback>
                <p:oleObj name="Document" r:id="rId2" imgW="8227242" imgH="46918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模型检验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795516"/>
              </p:ext>
            </p:extLst>
          </p:nvPr>
        </p:nvGraphicFramePr>
        <p:xfrm>
          <a:off x="536575" y="798513"/>
          <a:ext cx="7766050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66050" cy="357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95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133737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013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6.4.3 </a:t>
            </a:r>
            <a:r>
              <a:rPr lang="zh-CN" altLang="zh-CN" sz="4200" b="1">
                <a:solidFill>
                  <a:srgbClr val="319095"/>
                </a:solidFill>
              </a:rPr>
              <a:t>美国人口的预报模型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493783"/>
              </p:ext>
            </p:extLst>
          </p:nvPr>
        </p:nvGraphicFramePr>
        <p:xfrm>
          <a:off x="493713" y="1495425"/>
          <a:ext cx="8083550" cy="460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62575" progId="Word.Document.12">
                  <p:embed/>
                </p:oleObj>
              </mc:Choice>
              <mc:Fallback>
                <p:oleObj name="Document" r:id="rId2" imgW="8153322" imgH="46625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460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40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08125"/>
              </p:ext>
            </p:extLst>
          </p:nvPr>
        </p:nvGraphicFramePr>
        <p:xfrm>
          <a:off x="508000" y="1625600"/>
          <a:ext cx="8085138" cy="509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154264" progId="Word.Document.12">
                  <p:embed/>
                </p:oleObj>
              </mc:Choice>
              <mc:Fallback>
                <p:oleObj name="Document" r:id="rId2" imgW="8153322" imgH="515426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509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建模与求解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275785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29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31600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参数估计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7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950740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32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205631"/>
              </p:ext>
            </p:extLst>
          </p:nvPr>
        </p:nvGraphicFramePr>
        <p:xfrm>
          <a:off x="536575" y="798513"/>
          <a:ext cx="7735888" cy="354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3719" progId="Word.Document.12">
                  <p:embed/>
                </p:oleObj>
              </mc:Choice>
              <mc:Fallback>
                <p:oleObj name="Document" r:id="rId2" imgW="8129635" imgH="32037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4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67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868785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82856" progId="Word.Document.12">
                  <p:embed/>
                </p:oleObj>
              </mc:Choice>
              <mc:Fallback>
                <p:oleObj name="Document" r:id="rId2" imgW="8129635" imgH="39828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01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05802"/>
              </p:ext>
            </p:extLst>
          </p:nvPr>
        </p:nvGraphicFramePr>
        <p:xfrm>
          <a:off x="536575" y="798513"/>
          <a:ext cx="7735888" cy="420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21954" progId="Word.Document.12">
                  <p:embed/>
                </p:oleObj>
              </mc:Choice>
              <mc:Fallback>
                <p:oleObj name="Document" r:id="rId2" imgW="8129635" imgH="44219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20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85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24694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52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A35D87-6230-4F9E-8899-219135634561}"/>
              </a:ext>
            </a:extLst>
          </p:cNvPr>
          <p:cNvSpPr txBox="1"/>
          <p:nvPr/>
        </p:nvSpPr>
        <p:spPr>
          <a:xfrm>
            <a:off x="710802" y="662851"/>
            <a:ext cx="781883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a=readmatrix('data6_18.txt');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x=a([2:2:6],:)'; x=x(~isnan(x));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fn=@(r,xm,t)xm./(1+(xm/3.9-1)*exp(-r*(t-1790)));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定义匿名函数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ft=fittype(fn,'independent','t');  t=[1800:10:2000]'; 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[f, st]=fit(t,x(2:end), ft, 'StartPoint',rand(1,2),...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'Lower',[0,280],'Upper',[0.1,1000])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由先验知识主观确定参数界限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xs=coeffvalues(f)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显示拟合的参数值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xh=f(2010)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年的预测值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a=[ones(21,1), -x(1:end-1)];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向前差分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b=diff(x)./x(1:end-1)/10;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cs=a\b; r=cs(1), xm=r/cs(2)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xh=fn(r,xm,2010)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年的预测值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a=[ones(21,1), -x(2:end)];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向后差分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b=diff(x)./x(2:end)/10;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cs=a\b; r=cs(1), xm=r/cs(2)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xh=fn(r,xm,2010)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年的预测值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67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6.4.4</a:t>
            </a:r>
            <a:r>
              <a:rPr lang="zh-CN" altLang="zh-CN" sz="4200" b="1">
                <a:solidFill>
                  <a:srgbClr val="319095"/>
                </a:solidFill>
              </a:rPr>
              <a:t>两个种群的相互作用模型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533970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52428" progId="Word.Document.12">
                  <p:embed/>
                </p:oleObj>
              </mc:Choice>
              <mc:Fallback>
                <p:oleObj name="Document" r:id="rId2" imgW="8153322" imgH="1752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2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994407"/>
              </p:ext>
            </p:extLst>
          </p:nvPr>
        </p:nvGraphicFramePr>
        <p:xfrm>
          <a:off x="508000" y="1625600"/>
          <a:ext cx="8085138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54013" progId="Word.Document.12">
                  <p:embed/>
                </p:oleObj>
              </mc:Choice>
              <mc:Fallback>
                <p:oleObj name="Document" r:id="rId2" imgW="8153322" imgH="445401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39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种群竞争模型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7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13926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95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920089"/>
              </p:ext>
            </p:extLst>
          </p:nvPr>
        </p:nvGraphicFramePr>
        <p:xfrm>
          <a:off x="536575" y="798513"/>
          <a:ext cx="7735888" cy="519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72330" progId="Word.Document.12">
                  <p:embed/>
                </p:oleObj>
              </mc:Choice>
              <mc:Fallback>
                <p:oleObj name="Document" r:id="rId2" imgW="8129635" imgH="54723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19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550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898103"/>
              </p:ext>
            </p:extLst>
          </p:nvPr>
        </p:nvGraphicFramePr>
        <p:xfrm>
          <a:off x="536575" y="798513"/>
          <a:ext cx="7735888" cy="449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34617" progId="Word.Document.12">
                  <p:embed/>
                </p:oleObj>
              </mc:Choice>
              <mc:Fallback>
                <p:oleObj name="Document" r:id="rId2" imgW="8129635" imgH="47346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49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84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32687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弱肉强食模型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3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816926"/>
              </p:ext>
            </p:extLst>
          </p:nvPr>
        </p:nvGraphicFramePr>
        <p:xfrm>
          <a:off x="536575" y="798513"/>
          <a:ext cx="7735888" cy="478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47281" progId="Word.Document.12">
                  <p:embed/>
                </p:oleObj>
              </mc:Choice>
              <mc:Fallback>
                <p:oleObj name="Document" r:id="rId2" imgW="8129635" imgH="50472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78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52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17969"/>
              </p:ext>
            </p:extLst>
          </p:nvPr>
        </p:nvGraphicFramePr>
        <p:xfrm>
          <a:off x="536575" y="798513"/>
          <a:ext cx="7735888" cy="506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34009" progId="Word.Document.12">
                  <p:embed/>
                </p:oleObj>
              </mc:Choice>
              <mc:Fallback>
                <p:oleObj name="Document" r:id="rId2" imgW="8129635" imgH="53340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06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2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003442"/>
              </p:ext>
            </p:extLst>
          </p:nvPr>
        </p:nvGraphicFramePr>
        <p:xfrm>
          <a:off x="536575" y="798513"/>
          <a:ext cx="7735888" cy="420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30239" progId="Word.Document.12">
                  <p:embed/>
                </p:oleObj>
              </mc:Choice>
              <mc:Fallback>
                <p:oleObj name="Document" r:id="rId2" imgW="8129635" imgH="44302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20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523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08391"/>
              </p:ext>
            </p:extLst>
          </p:nvPr>
        </p:nvGraphicFramePr>
        <p:xfrm>
          <a:off x="522287" y="784225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287" y="784225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73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283887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86237" progId="Word.Document.12">
                  <p:embed/>
                </p:oleObj>
              </mc:Choice>
              <mc:Fallback>
                <p:oleObj name="Document" r:id="rId2" imgW="8129635" imgH="40862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89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134400"/>
              </p:ext>
            </p:extLst>
          </p:nvPr>
        </p:nvGraphicFramePr>
        <p:xfrm>
          <a:off x="536575" y="798513"/>
          <a:ext cx="7735888" cy="407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7681" progId="Word.Document.12">
                  <p:embed/>
                </p:oleObj>
              </mc:Choice>
              <mc:Fallback>
                <p:oleObj name="Document" r:id="rId2" imgW="8129635" imgH="4297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07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86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205900"/>
              </p:ext>
            </p:extLst>
          </p:nvPr>
        </p:nvGraphicFramePr>
        <p:xfrm>
          <a:off x="536575" y="798513"/>
          <a:ext cx="7735888" cy="407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6961" progId="Word.Document.12">
                  <p:embed/>
                </p:oleObj>
              </mc:Choice>
              <mc:Fallback>
                <p:oleObj name="Document" r:id="rId2" imgW="8129635" imgH="42969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07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15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341491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73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141800"/>
              </p:ext>
            </p:extLst>
          </p:nvPr>
        </p:nvGraphicFramePr>
        <p:xfrm>
          <a:off x="536575" y="798513"/>
          <a:ext cx="7735888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30460" progId="Word.Document.12">
                  <p:embed/>
                </p:oleObj>
              </mc:Choice>
              <mc:Fallback>
                <p:oleObj name="Document" r:id="rId2" imgW="8129635" imgH="43304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2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00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431661"/>
              </p:ext>
            </p:extLst>
          </p:nvPr>
        </p:nvGraphicFramePr>
        <p:xfrm>
          <a:off x="536575" y="798513"/>
          <a:ext cx="7735888" cy="431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28577" progId="Word.Document.12">
                  <p:embed/>
                </p:oleObj>
              </mc:Choice>
              <mc:Fallback>
                <p:oleObj name="Document" r:id="rId2" imgW="8129635" imgH="45285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31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57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372075"/>
              </p:ext>
            </p:extLst>
          </p:nvPr>
        </p:nvGraphicFramePr>
        <p:xfrm>
          <a:off x="536575" y="798513"/>
          <a:ext cx="7735888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7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69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815498"/>
              </p:ext>
            </p:extLst>
          </p:nvPr>
        </p:nvGraphicFramePr>
        <p:xfrm>
          <a:off x="536575" y="798513"/>
          <a:ext cx="7735888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48751" progId="Word.Document.12">
                  <p:embed/>
                </p:oleObj>
              </mc:Choice>
              <mc:Fallback>
                <p:oleObj name="Document" r:id="rId2" imgW="8129635" imgH="58487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1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363AFA-E718-4CD2-B4CD-188CB42D0035}"/>
              </a:ext>
            </a:extLst>
          </p:cNvPr>
          <p:cNvSpPr txBox="1"/>
          <p:nvPr/>
        </p:nvSpPr>
        <p:spPr>
          <a:xfrm>
            <a:off x="791170" y="1050935"/>
            <a:ext cx="7561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t0=[0	1	2	3	4	5	6	8	10	12	14	16	18]';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x0=[60	63	64	63	61	58	53	44	39	38	41	46	53]';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y0=[30	34	38	44	50	55	58	56	47	38	30	27	26]';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dt=diff(t0); dx=diff(x0); dy=diff(y0);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temp=x0(1:end-1).*y0(1:end-1);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mat=[x0(1:end-1), -temp,zeros(12,2)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zeros(12,2), -y0(1:end-1), temp];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构造线性方程组的系数矩阵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const=[dx./dt; dy./dt];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构造线性方程组的常数项列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abcd=mat\const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拟合参数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a,b,c,d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039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73520"/>
              </p:ext>
            </p:extLst>
          </p:nvPr>
        </p:nvGraphicFramePr>
        <p:xfrm>
          <a:off x="536575" y="798513"/>
          <a:ext cx="7735888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51273" progId="Word.Document.12">
                  <p:embed/>
                </p:oleObj>
              </mc:Choice>
              <mc:Fallback>
                <p:oleObj name="Document" r:id="rId2" imgW="8129635" imgH="58512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17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849271"/>
              </p:ext>
            </p:extLst>
          </p:nvPr>
        </p:nvGraphicFramePr>
        <p:xfrm>
          <a:off x="536575" y="798513"/>
          <a:ext cx="7735888" cy="539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84134" progId="Word.Document.12">
                  <p:embed/>
                </p:oleObj>
              </mc:Choice>
              <mc:Fallback>
                <p:oleObj name="Document" r:id="rId2" imgW="8129635" imgH="56841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39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354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424754"/>
              </p:ext>
            </p:extLst>
          </p:nvPr>
        </p:nvGraphicFramePr>
        <p:xfrm>
          <a:off x="536575" y="798513"/>
          <a:ext cx="7735888" cy="544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22317" progId="Word.Document.12">
                  <p:embed/>
                </p:oleObj>
              </mc:Choice>
              <mc:Fallback>
                <p:oleObj name="Document" r:id="rId2" imgW="8129635" imgH="57223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4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3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913813"/>
              </p:ext>
            </p:extLst>
          </p:nvPr>
        </p:nvGraphicFramePr>
        <p:xfrm>
          <a:off x="536575" y="798513"/>
          <a:ext cx="7735888" cy="373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23782" progId="Word.Document.12">
                  <p:embed/>
                </p:oleObj>
              </mc:Choice>
              <mc:Fallback>
                <p:oleObj name="Document" r:id="rId2" imgW="8129635" imgH="39237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73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9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40288"/>
              </p:ext>
            </p:extLst>
          </p:nvPr>
        </p:nvGraphicFramePr>
        <p:xfrm>
          <a:off x="565150" y="684213"/>
          <a:ext cx="7735888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99458" progId="Word.Document.12">
                  <p:embed/>
                </p:oleObj>
              </mc:Choice>
              <mc:Fallback>
                <p:oleObj name="Document" r:id="rId2" imgW="8129635" imgH="60994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5150" y="684213"/>
                        <a:ext cx="7735888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126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58F1623-338A-45CC-8C87-12E1C52C83B0}"/>
              </a:ext>
            </a:extLst>
          </p:cNvPr>
          <p:cNvSpPr txBox="1"/>
          <p:nvPr/>
        </p:nvSpPr>
        <p:spPr>
          <a:xfrm>
            <a:off x="239314" y="486757"/>
            <a:ext cx="843319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L=100;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求解时间长度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x=20:5:80; y=10:5:80; [x,y]=meshgrid(x,y);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u=0.2*x-0.005*x.*y; v=-0.5*y+0.01*x.*y;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quiver(x,y,u,v), hold on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dxy=@(t,z)[0.2*z(1)-0.005*z(1)*z(2)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-0.5*z(2)+0.01*z(1)*z(2)];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定义微分方程组的右端项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sol=ode45(dxy,[0,100],[70;40]);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xt=@(t)deval(sol,t,1); yt=@(t)deval(sol,t,2);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fplot(xt,yt,[0,L]), xlabel('$x$','Interpreter','latex')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ylabel('$y$','Interpreter','latex','Rotation',0)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figure(2), hold on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fplot(xt,[0,100],'--','LineWidth',1.5)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x(t)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的解曲线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fplot(yt,[0,100],'LineWidth',1.5)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y(t)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的解曲线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xlabel('$t$','Interpreter','Latex')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legend({'$x(t)$','$y(t)$'},'Interpreter','latex')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fprintf('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请在虚线上选取两个相邻的极小点！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\n')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[t1,xx]=ginput(2)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用鼠标取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x(t)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上的相邻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个极小点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fprintf('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请在实线上选取两个相邻的极小点！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\n')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[t2,yy]=ginput(2)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用鼠标取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y(t)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上的相邻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个极小点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T1=diff(t1), T2=diff(t2)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求近似的周期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[xt1,fx1]=fminbnd(xt,0,L) 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的最小点及最小值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[xt2,fx2]=fminbnd(@(t)-xt(t),0,L)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的最大点及最大值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[yt1,fy1]=fminbnd(yt,0,20) 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[0,20]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上的最小点及最小值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[yt2,fy2]=fminbnd(yt,20,40) 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[20,40]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上的最小点及最小值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T=yt2-yt1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求精确的周期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[yt3,fy3]=fminbnd(@(t)-yt(t),0,L)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的最大点及最大值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162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6.4.5</a:t>
            </a:r>
            <a:r>
              <a:rPr lang="zh-CN" altLang="zh-CN" sz="4200" b="1">
                <a:solidFill>
                  <a:srgbClr val="319095"/>
                </a:solidFill>
              </a:rPr>
              <a:t>放射性废料的处理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836852"/>
              </p:ext>
            </p:extLst>
          </p:nvPr>
        </p:nvGraphicFramePr>
        <p:xfrm>
          <a:off x="493713" y="1495425"/>
          <a:ext cx="8083550" cy="410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410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94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327489"/>
              </p:ext>
            </p:extLst>
          </p:nvPr>
        </p:nvGraphicFramePr>
        <p:xfrm>
          <a:off x="536575" y="798513"/>
          <a:ext cx="7735888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23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8381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91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212778"/>
              </p:ext>
            </p:extLst>
          </p:nvPr>
        </p:nvGraphicFramePr>
        <p:xfrm>
          <a:off x="420687" y="655637"/>
          <a:ext cx="8302625" cy="641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23498" imgH="6739982" progId="Word.Document.12">
                  <p:embed/>
                </p:oleObj>
              </mc:Choice>
              <mc:Fallback>
                <p:oleObj name="Document" r:id="rId2" imgW="8723498" imgH="67399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0687" y="655637"/>
                        <a:ext cx="8302625" cy="641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87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713132"/>
              </p:ext>
            </p:extLst>
          </p:nvPr>
        </p:nvGraphicFramePr>
        <p:xfrm>
          <a:off x="508000" y="1625600"/>
          <a:ext cx="8085138" cy="460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7242" imgH="4647157" progId="Word.Document.12">
                  <p:embed/>
                </p:oleObj>
              </mc:Choice>
              <mc:Fallback>
                <p:oleObj name="Document" r:id="rId2" imgW="8227242" imgH="464715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60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问题一的模型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1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159449"/>
              </p:ext>
            </p:extLst>
          </p:nvPr>
        </p:nvGraphicFramePr>
        <p:xfrm>
          <a:off x="536575" y="798513"/>
          <a:ext cx="7735888" cy="445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88871" progId="Word.Document.12">
                  <p:embed/>
                </p:oleObj>
              </mc:Choice>
              <mc:Fallback>
                <p:oleObj name="Document" r:id="rId2" imgW="8129635" imgH="46888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45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45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002997"/>
              </p:ext>
            </p:extLst>
          </p:nvPr>
        </p:nvGraphicFramePr>
        <p:xfrm>
          <a:off x="536575" y="798513"/>
          <a:ext cx="7735888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68560" progId="Word.Document.12">
                  <p:embed/>
                </p:oleObj>
              </mc:Choice>
              <mc:Fallback>
                <p:oleObj name="Document" r:id="rId2" imgW="8129635" imgH="45685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3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933978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957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问题二的模型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2EDB60C-5CA9-44ED-9E1C-2D70809BB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505698"/>
              </p:ext>
            </p:extLst>
          </p:nvPr>
        </p:nvGraphicFramePr>
        <p:xfrm>
          <a:off x="565150" y="1731169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5150" y="1731169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48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480974"/>
              </p:ext>
            </p:extLst>
          </p:nvPr>
        </p:nvGraphicFramePr>
        <p:xfrm>
          <a:off x="536575" y="798513"/>
          <a:ext cx="7735888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455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A1DA3C-37D0-434A-A2AE-771152C459A1}"/>
              </a:ext>
            </a:extLst>
          </p:cNvPr>
          <p:cNvSpPr txBox="1"/>
          <p:nvPr/>
        </p:nvSpPr>
        <p:spPr>
          <a:xfrm>
            <a:off x="339327" y="766732"/>
            <a:ext cx="867608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clc,clear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syms m V rho g k s(t) v(t)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定义符号常数和符号变量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ds=diff(s);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的一阶导数，为了初值条件赋值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s1=dsolve(m*diff(s,2)-m*g+rho*g*V+k*diff(s),s(0)==0,ds(0)==0);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s1=subs(s1,{m,V,rho,g,k},{239.46,0.2058,1035.71,9.8,0.6});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常数赋值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ss1=vpa(s1,7)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显示小数形式的位移函数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v1=dsolve(m*diff(v)-m*g+rho*g*V+k*v,v(0)==0);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v1=subs(v1,{m,V,rho,g,k},{239.46,0.2058,1035.71,9.8,0.6});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vv1=vpa(v1,7)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显示小数形式的速度函数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t1=solve(s1-90); t1=double(t1)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求到达海底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米处的时间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vvv1=subs(v1,t,t1); vvv1=double(vvv1)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求到底海底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米处的速度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v2=dsolve(m*diff(v)-m*g+rho*g*V+k*v^2,v(0)==0);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v2=subs(v2,{m,V,rho,g,k},{239.46,0.2058,1035.71,9.8,0.6});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v2=simplify(v2); vv2=vpa(v2,6)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显示小数形式的速度函数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t2=solve(v2-12.2); t2=double(t2)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求时间的临界值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s2=int(v2,0,t2); s2=double(s2)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求位移的临界值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518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61193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结果分析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9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694162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1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783009"/>
              </p:ext>
            </p:extLst>
          </p:nvPr>
        </p:nvGraphicFramePr>
        <p:xfrm>
          <a:off x="536575" y="798513"/>
          <a:ext cx="7853363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50179" imgH="4889222" progId="Word.Document.12">
                  <p:embed/>
                </p:oleObj>
              </mc:Choice>
              <mc:Fallback>
                <p:oleObj name="Document" r:id="rId2" imgW="8250179" imgH="48892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853363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81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69276"/>
              </p:ext>
            </p:extLst>
          </p:nvPr>
        </p:nvGraphicFramePr>
        <p:xfrm>
          <a:off x="536575" y="798513"/>
          <a:ext cx="7735888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82472" progId="Word.Document.12">
                  <p:embed/>
                </p:oleObj>
              </mc:Choice>
              <mc:Fallback>
                <p:oleObj name="Document" r:id="rId2" imgW="8129635" imgH="57824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50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0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096897"/>
              </p:ext>
            </p:extLst>
          </p:nvPr>
        </p:nvGraphicFramePr>
        <p:xfrm>
          <a:off x="536575" y="798513"/>
          <a:ext cx="7735888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74406" progId="Word.Document.12">
                  <p:embed/>
                </p:oleObj>
              </mc:Choice>
              <mc:Fallback>
                <p:oleObj name="Document" r:id="rId2" imgW="8129635" imgH="4374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5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06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649685" y="1903630"/>
            <a:ext cx="7054567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常微分方程问题</a:t>
            </a:r>
            <a:endParaRPr lang="en-US" altLang="zh-CN" sz="3600" b="1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的数学模型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15172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22232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15172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传染病预测问题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4122275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192876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4122275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常微分方程的求解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50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50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502770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微分方程建模实例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065719"/>
              </p:ext>
            </p:extLst>
          </p:nvPr>
        </p:nvGraphicFramePr>
        <p:xfrm>
          <a:off x="536575" y="798513"/>
          <a:ext cx="773588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91115" progId="Word.Document.12">
                  <p:embed/>
                </p:oleObj>
              </mc:Choice>
              <mc:Fallback>
                <p:oleObj name="Document" r:id="rId2" imgW="8129635" imgH="44911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847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69858"/>
              </p:ext>
            </p:extLst>
          </p:nvPr>
        </p:nvGraphicFramePr>
        <p:xfrm>
          <a:off x="536575" y="798513"/>
          <a:ext cx="7735888" cy="444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76623" progId="Word.Document.12">
                  <p:embed/>
                </p:oleObj>
              </mc:Choice>
              <mc:Fallback>
                <p:oleObj name="Document" r:id="rId2" imgW="8129635" imgH="46766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44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953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846356"/>
              </p:ext>
            </p:extLst>
          </p:nvPr>
        </p:nvGraphicFramePr>
        <p:xfrm>
          <a:off x="556745" y="807664"/>
          <a:ext cx="7735888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9363" progId="Word.Document.12">
                  <p:embed/>
                </p:oleObj>
              </mc:Choice>
              <mc:Fallback>
                <p:oleObj name="Document" r:id="rId2" imgW="8129635" imgH="43693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807664"/>
                        <a:ext cx="7735888" cy="415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02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41228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1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传染病预测问题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585620"/>
              </p:ext>
            </p:extLst>
          </p:nvPr>
        </p:nvGraphicFramePr>
        <p:xfrm>
          <a:off x="536575" y="798513"/>
          <a:ext cx="773588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67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063357"/>
              </p:ext>
            </p:extLst>
          </p:nvPr>
        </p:nvGraphicFramePr>
        <p:xfrm>
          <a:off x="508000" y="1625600"/>
          <a:ext cx="8085138" cy="431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31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指数传播模型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754578"/>
              </p:ext>
            </p:extLst>
          </p:nvPr>
        </p:nvGraphicFramePr>
        <p:xfrm>
          <a:off x="536575" y="798513"/>
          <a:ext cx="7735888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66180" progId="Word.Document.12">
                  <p:embed/>
                </p:oleObj>
              </mc:Choice>
              <mc:Fallback>
                <p:oleObj name="Document" r:id="rId2" imgW="8129635" imgH="59661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67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56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601657"/>
              </p:ext>
            </p:extLst>
          </p:nvPr>
        </p:nvGraphicFramePr>
        <p:xfrm>
          <a:off x="536575" y="798513"/>
          <a:ext cx="7735888" cy="384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56340" progId="Word.Document.12">
                  <p:embed/>
                </p:oleObj>
              </mc:Choice>
              <mc:Fallback>
                <p:oleObj name="Document" r:id="rId2" imgW="8129635" imgH="40563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846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138709"/>
              </p:ext>
            </p:extLst>
          </p:nvPr>
        </p:nvGraphicFramePr>
        <p:xfrm>
          <a:off x="536575" y="798513"/>
          <a:ext cx="7735888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277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376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54695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453819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73544" progId="Word.Document.12">
                  <p:embed/>
                </p:oleObj>
              </mc:Choice>
              <mc:Fallback>
                <p:oleObj name="Document" r:id="rId4" imgW="8129635" imgH="29735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2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913092"/>
              </p:ext>
            </p:extLst>
          </p:nvPr>
        </p:nvGraphicFramePr>
        <p:xfrm>
          <a:off x="508000" y="1625600"/>
          <a:ext cx="8085138" cy="373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79697" progId="Word.Document.12">
                  <p:embed/>
                </p:oleObj>
              </mc:Choice>
              <mc:Fallback>
                <p:oleObj name="Document" r:id="rId2" imgW="8153322" imgH="377969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373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SI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39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54822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23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964912"/>
              </p:ext>
            </p:extLst>
          </p:nvPr>
        </p:nvGraphicFramePr>
        <p:xfrm>
          <a:off x="536575" y="798513"/>
          <a:ext cx="7853363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50179" imgH="5839835" progId="Word.Document.12">
                  <p:embed/>
                </p:oleObj>
              </mc:Choice>
              <mc:Fallback>
                <p:oleObj name="Document" r:id="rId2" imgW="8250179" imgH="58398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853363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60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9379"/>
              </p:ext>
            </p:extLst>
          </p:nvPr>
        </p:nvGraphicFramePr>
        <p:xfrm>
          <a:off x="536575" y="798513"/>
          <a:ext cx="7735888" cy="400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15553" progId="Word.Document.12">
                  <p:embed/>
                </p:oleObj>
              </mc:Choice>
              <mc:Fallback>
                <p:oleObj name="Document" r:id="rId2" imgW="8129635" imgH="42155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00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06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370153"/>
              </p:ext>
            </p:extLst>
          </p:nvPr>
        </p:nvGraphicFramePr>
        <p:xfrm>
          <a:off x="478631" y="727076"/>
          <a:ext cx="8186738" cy="602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14732" imgH="6328490" progId="Word.Document.12">
                  <p:embed/>
                </p:oleObj>
              </mc:Choice>
              <mc:Fallback>
                <p:oleObj name="Document" r:id="rId2" imgW="8614732" imgH="63284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8631" y="727076"/>
                        <a:ext cx="8186738" cy="602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4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970523"/>
              </p:ext>
            </p:extLst>
          </p:nvPr>
        </p:nvGraphicFramePr>
        <p:xfrm>
          <a:off x="679450" y="212726"/>
          <a:ext cx="8186738" cy="612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9633" imgH="6442739" progId="Word.Document.12">
                  <p:embed/>
                </p:oleObj>
              </mc:Choice>
              <mc:Fallback>
                <p:oleObj name="Document" r:id="rId2" imgW="8589633" imgH="64427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9450" y="212726"/>
                        <a:ext cx="8186738" cy="612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26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869874"/>
              </p:ext>
            </p:extLst>
          </p:nvPr>
        </p:nvGraphicFramePr>
        <p:xfrm>
          <a:off x="536575" y="798513"/>
          <a:ext cx="7735888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8617" progId="Word.Document.12">
                  <p:embed/>
                </p:oleObj>
              </mc:Choice>
              <mc:Fallback>
                <p:oleObj name="Document" r:id="rId2" imgW="8129635" imgH="37786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8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4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398777"/>
              </p:ext>
            </p:extLst>
          </p:nvPr>
        </p:nvGraphicFramePr>
        <p:xfrm>
          <a:off x="536575" y="798513"/>
          <a:ext cx="7735888" cy="313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13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39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012781"/>
              </p:ext>
            </p:extLst>
          </p:nvPr>
        </p:nvGraphicFramePr>
        <p:xfrm>
          <a:off x="536575" y="798513"/>
          <a:ext cx="7735888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64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78693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 SIS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211848"/>
              </p:ext>
            </p:extLst>
          </p:nvPr>
        </p:nvGraphicFramePr>
        <p:xfrm>
          <a:off x="666750" y="723901"/>
          <a:ext cx="8201025" cy="329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3105" imgH="3461073" progId="Word.Document.12">
                  <p:embed/>
                </p:oleObj>
              </mc:Choice>
              <mc:Fallback>
                <p:oleObj name="Document" r:id="rId2" imgW="8623105" imgH="34610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50" y="723901"/>
                        <a:ext cx="8201025" cy="329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545394"/>
              </p:ext>
            </p:extLst>
          </p:nvPr>
        </p:nvGraphicFramePr>
        <p:xfrm>
          <a:off x="609600" y="3425825"/>
          <a:ext cx="8258175" cy="432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26314" imgH="4454582" progId="Word.Document.12">
                  <p:embed/>
                </p:oleObj>
              </mc:Choice>
              <mc:Fallback>
                <p:oleObj name="Document" r:id="rId4" imgW="8526314" imgH="445458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3425825"/>
                        <a:ext cx="8258175" cy="432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1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10547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73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662841"/>
              </p:ext>
            </p:extLst>
          </p:nvPr>
        </p:nvGraphicFramePr>
        <p:xfrm>
          <a:off x="536575" y="798513"/>
          <a:ext cx="7735888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2612" progId="Word.Document.12">
                  <p:embed/>
                </p:oleObj>
              </mc:Choice>
              <mc:Fallback>
                <p:oleObj name="Document" r:id="rId2" imgW="8129635" imgH="37026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1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449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24181"/>
              </p:ext>
            </p:extLst>
          </p:nvPr>
        </p:nvGraphicFramePr>
        <p:xfrm>
          <a:off x="538163" y="795338"/>
          <a:ext cx="7691437" cy="391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4147489" progId="Word.Document.12">
                  <p:embed/>
                </p:oleObj>
              </mc:Choice>
              <mc:Fallback>
                <p:oleObj name="Document" r:id="rId2" imgW="8130514" imgH="41474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795338"/>
                        <a:ext cx="7691437" cy="391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27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30332"/>
              </p:ext>
            </p:extLst>
          </p:nvPr>
        </p:nvGraphicFramePr>
        <p:xfrm>
          <a:off x="536575" y="798513"/>
          <a:ext cx="7735888" cy="417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02142" progId="Word.Document.12">
                  <p:embed/>
                </p:oleObj>
              </mc:Choice>
              <mc:Fallback>
                <p:oleObj name="Document" r:id="rId2" imgW="8129635" imgH="44021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7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64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416433"/>
              </p:ext>
            </p:extLst>
          </p:nvPr>
        </p:nvGraphicFramePr>
        <p:xfrm>
          <a:off x="536575" y="798513"/>
          <a:ext cx="7735888" cy="461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56009" progId="Word.Document.12">
                  <p:embed/>
                </p:oleObj>
              </mc:Choice>
              <mc:Fallback>
                <p:oleObj name="Document" r:id="rId2" imgW="8129635" imgH="48560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61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9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010630"/>
              </p:ext>
            </p:extLst>
          </p:nvPr>
        </p:nvGraphicFramePr>
        <p:xfrm>
          <a:off x="536575" y="798513"/>
          <a:ext cx="7735888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53735" progId="Word.Document.12">
                  <p:embed/>
                </p:oleObj>
              </mc:Choice>
              <mc:Fallback>
                <p:oleObj name="Document" r:id="rId2" imgW="8129635" imgH="42537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03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88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664482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972" progId="Word.Document.12">
                  <p:embed/>
                </p:oleObj>
              </mc:Choice>
              <mc:Fallback>
                <p:oleObj name="Document" r:id="rId2" imgW="8153322" imgH="37029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 SIR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571114"/>
              </p:ext>
            </p:extLst>
          </p:nvPr>
        </p:nvGraphicFramePr>
        <p:xfrm>
          <a:off x="579438" y="955676"/>
          <a:ext cx="7735888" cy="404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68504" progId="Word.Document.12">
                  <p:embed/>
                </p:oleObj>
              </mc:Choice>
              <mc:Fallback>
                <p:oleObj name="Document" r:id="rId2" imgW="8129635" imgH="42685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438" y="955676"/>
                        <a:ext cx="7735888" cy="404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20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664064"/>
              </p:ext>
            </p:extLst>
          </p:nvPr>
        </p:nvGraphicFramePr>
        <p:xfrm>
          <a:off x="536575" y="798513"/>
          <a:ext cx="7735888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5484" progId="Word.Document.12">
                  <p:embed/>
                </p:oleObj>
              </mc:Choice>
              <mc:Fallback>
                <p:oleObj name="Document" r:id="rId2" imgW="8129635" imgH="41654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28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55664"/>
              </p:ext>
            </p:extLst>
          </p:nvPr>
        </p:nvGraphicFramePr>
        <p:xfrm>
          <a:off x="536575" y="798513"/>
          <a:ext cx="7735888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2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86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338482"/>
              </p:ext>
            </p:extLst>
          </p:nvPr>
        </p:nvGraphicFramePr>
        <p:xfrm>
          <a:off x="536575" y="798513"/>
          <a:ext cx="773588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696186"/>
              </p:ext>
            </p:extLst>
          </p:nvPr>
        </p:nvGraphicFramePr>
        <p:xfrm>
          <a:off x="623887" y="3608388"/>
          <a:ext cx="7896225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568253" progId="Word.Document.12">
                  <p:embed/>
                </p:oleObj>
              </mc:Choice>
              <mc:Fallback>
                <p:oleObj name="Document" r:id="rId4" imgW="8129635" imgH="35682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887" y="3608388"/>
                        <a:ext cx="7896225" cy="307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3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常微分方程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的求解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118085"/>
              </p:ext>
            </p:extLst>
          </p:nvPr>
        </p:nvGraphicFramePr>
        <p:xfrm>
          <a:off x="536575" y="798513"/>
          <a:ext cx="7735888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277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65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6.3.1 </a:t>
            </a:r>
            <a:r>
              <a:rPr lang="zh-CN" altLang="zh-CN" sz="4200" b="1">
                <a:solidFill>
                  <a:srgbClr val="319095"/>
                </a:solidFill>
              </a:rPr>
              <a:t>常微分方程的符号解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079384"/>
              </p:ext>
            </p:extLst>
          </p:nvPr>
        </p:nvGraphicFramePr>
        <p:xfrm>
          <a:off x="495301" y="1506538"/>
          <a:ext cx="8488902" cy="20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14288" imgH="1511933" progId="Word.Document.12">
                  <p:embed/>
                </p:oleObj>
              </mc:Choice>
              <mc:Fallback>
                <p:oleObj name="Document" r:id="rId2" imgW="6114288" imgH="15119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1" y="1506538"/>
                        <a:ext cx="8488902" cy="206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457673"/>
              </p:ext>
            </p:extLst>
          </p:nvPr>
        </p:nvGraphicFramePr>
        <p:xfrm>
          <a:off x="477838" y="2674080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2612" progId="Word.Document.12">
                  <p:embed/>
                </p:oleObj>
              </mc:Choice>
              <mc:Fallback>
                <p:oleObj name="Document" r:id="rId4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674080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9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082690"/>
              </p:ext>
            </p:extLst>
          </p:nvPr>
        </p:nvGraphicFramePr>
        <p:xfrm>
          <a:off x="536575" y="798513"/>
          <a:ext cx="7735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58477" progId="Word.Document.12">
                  <p:embed/>
                </p:oleObj>
              </mc:Choice>
              <mc:Fallback>
                <p:oleObj name="Document" r:id="rId2" imgW="8129635" imgH="58584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0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23533"/>
              </p:ext>
            </p:extLst>
          </p:nvPr>
        </p:nvGraphicFramePr>
        <p:xfrm>
          <a:off x="536575" y="798513"/>
          <a:ext cx="8259763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5129" imgH="4177996" progId="Word.Document.12">
                  <p:embed/>
                </p:oleObj>
              </mc:Choice>
              <mc:Fallback>
                <p:oleObj name="Document" r:id="rId2" imgW="8675129" imgH="4177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8259763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60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syms y(t)</a:t>
            </a:r>
            <a:endParaRPr lang="zh-CN" altLang="zh-CN" sz="2800"/>
          </a:p>
          <a:p>
            <a:r>
              <a:rPr lang="en-US" altLang="zh-CN" sz="2800" b="1"/>
              <a:t>dy=diff(y); d2y=diff(y,2); d3y=diff(y,3); %</a:t>
            </a:r>
            <a:r>
              <a:rPr lang="zh-CN" altLang="zh-CN" sz="2800" b="1"/>
              <a:t>定义</a:t>
            </a:r>
            <a:r>
              <a:rPr lang="en-US" altLang="zh-CN" sz="2800" b="1"/>
              <a:t>y</a:t>
            </a:r>
            <a:r>
              <a:rPr lang="zh-CN" altLang="zh-CN" sz="2800" b="1"/>
              <a:t>的前</a:t>
            </a:r>
            <a:r>
              <a:rPr lang="en-US" altLang="zh-CN" sz="2800" b="1"/>
              <a:t>3</a:t>
            </a:r>
            <a:r>
              <a:rPr lang="zh-CN" altLang="zh-CN" sz="2800" b="1"/>
              <a:t>阶导数，是为了赋初值</a:t>
            </a:r>
            <a:endParaRPr lang="zh-CN" altLang="zh-CN" sz="2800"/>
          </a:p>
          <a:p>
            <a:r>
              <a:rPr lang="en-US" altLang="zh-CN" sz="2800" b="1"/>
              <a:t>u=exp(-t)*cos(t);</a:t>
            </a:r>
            <a:endParaRPr lang="zh-CN" altLang="zh-CN" sz="2800"/>
          </a:p>
          <a:p>
            <a:r>
              <a:rPr lang="en-US" altLang="zh-CN" sz="2800" b="1"/>
              <a:t>y=dsolve(diff(y,4)+10*diff(y,3)+35*diff(y,2)+50*diff(y)+24*y==diff(u,2),...</a:t>
            </a:r>
            <a:endParaRPr lang="zh-CN" altLang="zh-CN" sz="2800"/>
          </a:p>
          <a:p>
            <a:r>
              <a:rPr lang="en-US" altLang="zh-CN" sz="2800" b="1"/>
              <a:t>    y(0)==0,dy(0)==-1,d2y(0)==1,d3y(0)==1)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3083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933678"/>
              </p:ext>
            </p:extLst>
          </p:nvPr>
        </p:nvGraphicFramePr>
        <p:xfrm>
          <a:off x="536575" y="798513"/>
          <a:ext cx="773588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42734" progId="Word.Document.12">
                  <p:embed/>
                </p:oleObj>
              </mc:Choice>
              <mc:Fallback>
                <p:oleObj name="Document" r:id="rId2" imgW="8129635" imgH="38427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4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077963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5457" progId="Word.Document.12">
                  <p:embed/>
                </p:oleObj>
              </mc:Choice>
              <mc:Fallback>
                <p:oleObj name="Document" r:id="rId2" imgW="8129635" imgH="35754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syms x(t)  [3, 1]  %</a:t>
            </a:r>
            <a:r>
              <a:rPr lang="zh-CN" altLang="zh-CN" sz="2800" b="1"/>
              <a:t>定义符号向量函数，</a:t>
            </a:r>
            <a:r>
              <a:rPr lang="en-US" altLang="zh-CN" sz="2800" b="1"/>
              <a:t>x(t)</a:t>
            </a:r>
            <a:r>
              <a:rPr lang="zh-CN" altLang="zh-CN" sz="2800" b="1"/>
              <a:t>后面有空格</a:t>
            </a:r>
            <a:endParaRPr lang="zh-CN" altLang="zh-CN" sz="2800"/>
          </a:p>
          <a:p>
            <a:r>
              <a:rPr lang="en-US" altLang="zh-CN" sz="2800" b="1"/>
              <a:t>A=[3 -1 1;2 0 -1;1 -1 2];</a:t>
            </a:r>
            <a:endParaRPr lang="zh-CN" altLang="zh-CN" sz="2800"/>
          </a:p>
          <a:p>
            <a:r>
              <a:rPr lang="en-US" altLang="zh-CN" sz="2800" b="1"/>
              <a:t>[s1,s2,s3]=dsolve(diff(x)==A*x,x(0)==ones(3,1))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10212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499707"/>
              </p:ext>
            </p:extLst>
          </p:nvPr>
        </p:nvGraphicFramePr>
        <p:xfrm>
          <a:off x="536575" y="798513"/>
          <a:ext cx="7735888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56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870775" y="2801779"/>
            <a:ext cx="4416345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常微分方程问题的数学模型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5457" progId="Word.Document.12">
                  <p:embed/>
                </p:oleObj>
              </mc:Choice>
              <mc:Fallback>
                <p:oleObj name="Document" r:id="rId2" imgW="8129635" imgH="35754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232634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60385" progId="Word.Document.12">
                  <p:embed/>
                </p:oleObj>
              </mc:Choice>
              <mc:Fallback>
                <p:oleObj name="Document" r:id="rId2" imgW="8129635" imgH="38603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6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clc,clear</a:t>
            </a:r>
            <a:endParaRPr lang="zh-CN" altLang="zh-CN" sz="2800"/>
          </a:p>
          <a:p>
            <a:r>
              <a:rPr lang="en-US" altLang="zh-CN" sz="2800" b="1"/>
              <a:t>syms x(t)  [3,1]  %</a:t>
            </a:r>
            <a:r>
              <a:rPr lang="zh-CN" altLang="zh-CN" sz="2800" b="1"/>
              <a:t>定义符号向量函数，</a:t>
            </a:r>
            <a:r>
              <a:rPr lang="en-US" altLang="zh-CN" sz="2800" b="1"/>
              <a:t>x(t)</a:t>
            </a:r>
            <a:r>
              <a:rPr lang="zh-CN" altLang="zh-CN" sz="2800" b="1"/>
              <a:t>后面有空格</a:t>
            </a:r>
            <a:endParaRPr lang="zh-CN" altLang="zh-CN" sz="2800"/>
          </a:p>
          <a:p>
            <a:r>
              <a:rPr lang="en-US" altLang="zh-CN" sz="2800" b="1"/>
              <a:t>A=[1,0,0;2,1,-2;3,2,1]; B=[0;0;exp(t)*cos(2*t)];</a:t>
            </a:r>
            <a:endParaRPr lang="zh-CN" altLang="zh-CN" sz="2800"/>
          </a:p>
          <a:p>
            <a:r>
              <a:rPr lang="en-US" altLang="zh-CN" sz="2800" b="1"/>
              <a:t>x0=[0;1;1]; %</a:t>
            </a:r>
            <a:r>
              <a:rPr lang="zh-CN" altLang="zh-CN" sz="2800" b="1"/>
              <a:t>初值条件</a:t>
            </a:r>
            <a:endParaRPr lang="zh-CN" altLang="zh-CN" sz="2800"/>
          </a:p>
          <a:p>
            <a:r>
              <a:rPr lang="en-US" altLang="zh-CN" sz="2800" b="1"/>
              <a:t>[s1,s2,s3]=dsolve(diff(x)==A*x+B,x(0)==x0) %</a:t>
            </a:r>
            <a:r>
              <a:rPr lang="zh-CN" altLang="zh-CN" sz="2800" b="1"/>
              <a:t>求符号解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58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277615"/>
              </p:ext>
            </p:extLst>
          </p:nvPr>
        </p:nvGraphicFramePr>
        <p:xfrm>
          <a:off x="538163" y="795338"/>
          <a:ext cx="7691437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3576849" progId="Word.Document.12">
                  <p:embed/>
                </p:oleObj>
              </mc:Choice>
              <mc:Fallback>
                <p:oleObj name="Document" r:id="rId2" imgW="8130514" imgH="35768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795338"/>
                        <a:ext cx="7691437" cy="337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1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648551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0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clc,clear</a:t>
            </a:r>
            <a:r>
              <a:rPr lang="en-US" altLang="zh-CN" sz="2800" b="1" dirty="0"/>
              <a:t>, </a:t>
            </a:r>
            <a:r>
              <a:rPr lang="en-US" altLang="zh-CN" sz="2800" b="1" dirty="0" err="1"/>
              <a:t>syms</a:t>
            </a:r>
            <a:r>
              <a:rPr lang="en-US" altLang="zh-CN" sz="2800" b="1" dirty="0"/>
              <a:t> f(x) g(x)  %</a:t>
            </a:r>
            <a:r>
              <a:rPr lang="zh-CN" altLang="zh-CN" sz="2800" b="1" dirty="0"/>
              <a:t>定义符号函数</a:t>
            </a:r>
            <a:endParaRPr lang="zh-CN" altLang="zh-CN" sz="2800" dirty="0"/>
          </a:p>
          <a:p>
            <a:r>
              <a:rPr lang="en-US" altLang="zh-CN" sz="2800" b="1" dirty="0"/>
              <a:t>df=diff(f);  %</a:t>
            </a:r>
            <a:r>
              <a:rPr lang="zh-CN" altLang="zh-CN" sz="2800" b="1" dirty="0"/>
              <a:t>定义</a:t>
            </a:r>
            <a:r>
              <a:rPr lang="en-US" altLang="zh-CN" sz="2800" b="1" dirty="0"/>
              <a:t>f</a:t>
            </a:r>
            <a:r>
              <a:rPr lang="zh-CN" altLang="zh-CN" sz="2800" b="1" dirty="0"/>
              <a:t>的一阶导数</a:t>
            </a:r>
            <a:endParaRPr lang="zh-CN" altLang="zh-CN" sz="2800" dirty="0"/>
          </a:p>
          <a:p>
            <a:r>
              <a:rPr lang="en-US" altLang="zh-CN" sz="2800" b="1" dirty="0"/>
              <a:t>[s1,s2]=</a:t>
            </a:r>
            <a:r>
              <a:rPr lang="en-US" altLang="zh-CN" sz="2800" b="1" dirty="0" err="1"/>
              <a:t>dsolve</a:t>
            </a:r>
            <a:r>
              <a:rPr lang="en-US" altLang="zh-CN" sz="2800" b="1" dirty="0"/>
              <a:t>(diff(f,2)+g==3, diff(g)+diff(f)==1,...</a:t>
            </a:r>
            <a:endParaRPr lang="zh-CN" altLang="zh-CN" sz="2800" dirty="0"/>
          </a:p>
          <a:p>
            <a:r>
              <a:rPr lang="en-US" altLang="zh-CN" sz="2800" b="1" dirty="0"/>
              <a:t>        df(1)==0, f(0)==0, g(0)==0)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956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6.3.2</a:t>
            </a:r>
            <a:r>
              <a:rPr lang="zh-CN" altLang="zh-CN" sz="4200" b="1">
                <a:solidFill>
                  <a:srgbClr val="319095"/>
                </a:solidFill>
              </a:rPr>
              <a:t>初值问题的</a:t>
            </a:r>
            <a:r>
              <a:rPr lang="en-US" altLang="zh-CN" sz="4200" b="1">
                <a:solidFill>
                  <a:srgbClr val="319095"/>
                </a:solidFill>
              </a:rPr>
              <a:t>Matlab</a:t>
            </a:r>
            <a:r>
              <a:rPr lang="zh-CN" altLang="zh-CN" sz="4200" b="1">
                <a:solidFill>
                  <a:srgbClr val="319095"/>
                </a:solidFill>
              </a:rPr>
              <a:t>数值解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157542"/>
              </p:ext>
            </p:extLst>
          </p:nvPr>
        </p:nvGraphicFramePr>
        <p:xfrm>
          <a:off x="493713" y="1495425"/>
          <a:ext cx="8083550" cy="313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313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9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005182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9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02308"/>
              </p:ext>
            </p:extLst>
          </p:nvPr>
        </p:nvGraphicFramePr>
        <p:xfrm>
          <a:off x="536575" y="798513"/>
          <a:ext cx="7735888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82803" progId="Word.Document.12">
                  <p:embed/>
                </p:oleObj>
              </mc:Choice>
              <mc:Fallback>
                <p:oleObj name="Document" r:id="rId2" imgW="8129635" imgH="49828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5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1350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6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140934"/>
              </p:ext>
            </p:extLst>
          </p:nvPr>
        </p:nvGraphicFramePr>
        <p:xfrm>
          <a:off x="536575" y="798513"/>
          <a:ext cx="773588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8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396117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54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087060"/>
              </p:ext>
            </p:extLst>
          </p:nvPr>
        </p:nvGraphicFramePr>
        <p:xfrm>
          <a:off x="536575" y="798513"/>
          <a:ext cx="7735888" cy="503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02671" progId="Word.Document.12">
                  <p:embed/>
                </p:oleObj>
              </mc:Choice>
              <mc:Fallback>
                <p:oleObj name="Document" r:id="rId2" imgW="8129635" imgH="5302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03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38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4426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91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508848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7EE004D-419C-48C5-B4C8-90143FFAD8EA}"/>
              </a:ext>
            </a:extLst>
          </p:cNvPr>
          <p:cNvSpPr txBox="1"/>
          <p:nvPr/>
        </p:nvSpPr>
        <p:spPr>
          <a:xfrm>
            <a:off x="704056" y="2682031"/>
            <a:ext cx="77358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syms y(x)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y=dsolve(diff(y)==-2*y+2*x^2+2*x, y(0)==1)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dy=@(x,y)-2*y+2*x^2+2*x;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[sx, sy]=ode45(dy, [0,0.5], 1)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fplot(y,[0,0.5]), hold on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plot(sx, sy, '*'); legend({'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符号解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','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数值解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'})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xlabel('$x$','Interpreter','Latex')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ylabel('$y$','Interpreter','Latex','Rotation',0)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5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974646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36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754663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48357"/>
              </p:ext>
            </p:extLst>
          </p:nvPr>
        </p:nvGraphicFramePr>
        <p:xfrm>
          <a:off x="536575" y="798513"/>
          <a:ext cx="7735888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77539" progId="Word.Document.12">
                  <p:embed/>
                </p:oleObj>
              </mc:Choice>
              <mc:Fallback>
                <p:oleObj name="Document" r:id="rId2" imgW="8129635" imgH="50775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300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DCA3521-3D42-4C61-A4D1-E71C7A30056E}"/>
              </a:ext>
            </a:extLst>
          </p:cNvPr>
          <p:cNvSpPr txBox="1"/>
          <p:nvPr/>
        </p:nvSpPr>
        <p:spPr>
          <a:xfrm>
            <a:off x="439341" y="1040129"/>
            <a:ext cx="77759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dy=@(x,y)[y(2); sqrt(1+y(2)^2)/5/(1-x)];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[x,y]=ode45(dy,[0,0.999999],[0;0])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plot(x, y(:,1)), xlabel('$x$','Interpreter','Latex')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ylabel('$y$','Interpreter','Latex','Rotation',0)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13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706022"/>
              </p:ext>
            </p:extLst>
          </p:nvPr>
        </p:nvGraphicFramePr>
        <p:xfrm>
          <a:off x="536575" y="798513"/>
          <a:ext cx="7735888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7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87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78405"/>
              </p:ext>
            </p:extLst>
          </p:nvPr>
        </p:nvGraphicFramePr>
        <p:xfrm>
          <a:off x="536575" y="798513"/>
          <a:ext cx="7735888" cy="5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9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536833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90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7730"/>
              </p:ext>
            </p:extLst>
          </p:nvPr>
        </p:nvGraphicFramePr>
        <p:xfrm>
          <a:off x="536575" y="798513"/>
          <a:ext cx="7735888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7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76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DD9C5DE-79B8-40CB-9E18-5B3123C9A924}"/>
              </a:ext>
            </a:extLst>
          </p:cNvPr>
          <p:cNvSpPr txBox="1"/>
          <p:nvPr/>
        </p:nvSpPr>
        <p:spPr>
          <a:xfrm>
            <a:off x="496491" y="706471"/>
            <a:ext cx="7718822" cy="5054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rng(2)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为了进行一致性比较，每次运行取相同随机数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sigma=10; rho=28; beta=8/3; T=80;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g=@(t,f)[sigma*(f(2)-f(1)); rho*f(1)-f(2)-f(1)*f(3); f(1)*f(2)-beta*f(3)]; 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xyz0=rand(3,1);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初始值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[t,xyz]=ode45(g,[0,T],xyz0);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求数值解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subplot(121), plot3(xyz(:,1),xyz(:,2),xyz(:,3))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轨线图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xlabel('$x(t)$','Interpreter','latex')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ylabel('$y(t)$','Interpreter','latex') 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zlabel('$z(t)$','Interpreter','latex'), box on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加盒子线以突出立体感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so=ode45(g,[0,T],xyz0+0.00001)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初值变化后，再求数值解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xyz2=deval(so,t);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返回值为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行的矩阵，计算对应的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x,y,z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的值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subplot(122), plot(t,xyz(:,1)-xyz2(1,:)','.-') 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xlabel('$x(t)$','Interpreter','latex')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ylabel('$x_1(t)-x_2(t)$','Interpreter','latex')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449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042828"/>
              </p:ext>
            </p:extLst>
          </p:nvPr>
        </p:nvGraphicFramePr>
        <p:xfrm>
          <a:off x="536575" y="798513"/>
          <a:ext cx="7735888" cy="476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05691" progId="Word.Document.12">
                  <p:embed/>
                </p:oleObj>
              </mc:Choice>
              <mc:Fallback>
                <p:oleObj name="Document" r:id="rId2" imgW="8129635" imgH="5405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76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33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674068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31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51443"/>
              </p:ext>
            </p:extLst>
          </p:nvPr>
        </p:nvGraphicFramePr>
        <p:xfrm>
          <a:off x="536575" y="798513"/>
          <a:ext cx="7735888" cy="490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984" progId="Word.Document.12">
                  <p:embed/>
                </p:oleObj>
              </mc:Choice>
              <mc:Fallback>
                <p:oleObj name="Document" r:id="rId2" imgW="8129635" imgH="51549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90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83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449705"/>
              </p:ext>
            </p:extLst>
          </p:nvPr>
        </p:nvGraphicFramePr>
        <p:xfrm>
          <a:off x="522287" y="573088"/>
          <a:ext cx="7735888" cy="628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604474" progId="Word.Document.12">
                  <p:embed/>
                </p:oleObj>
              </mc:Choice>
              <mc:Fallback>
                <p:oleObj name="Document" r:id="rId2" imgW="8129635" imgH="66044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287" y="573088"/>
                        <a:ext cx="7735888" cy="628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01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8829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33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692063"/>
              </p:ext>
            </p:extLst>
          </p:nvPr>
        </p:nvGraphicFramePr>
        <p:xfrm>
          <a:off x="536575" y="798513"/>
          <a:ext cx="7735888" cy="564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6729" progId="Word.Document.12">
                  <p:embed/>
                </p:oleObj>
              </mc:Choice>
              <mc:Fallback>
                <p:oleObj name="Document" r:id="rId2" imgW="8129635" imgH="59467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64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807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C0FA02-472D-4BC6-839F-19DF195B4D52}"/>
              </a:ext>
            </a:extLst>
          </p:cNvPr>
          <p:cNvSpPr txBox="1"/>
          <p:nvPr/>
        </p:nvSpPr>
        <p:spPr>
          <a:xfrm>
            <a:off x="653653" y="889843"/>
            <a:ext cx="76188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w=20;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df=@(t,f,w)[w/sqrt((10+20*cos(t)-f(1))^2+...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(20+15*sin(t)-f(2))^2)*(10+20*cos(t)-f(1))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w/sqrt((10+20*cos(t)-f(1))^2+...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(20+15*sin(t)-f(2))^2)*(20+15*sin(t)-f(2))];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t0=0; tf=5;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时间的终值是适当估计的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s1=ode45(@(t,x)df(t,x,w),[t0,tf],[0;0]);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求微分方程的数值解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d1=@(t)sqrt((deval(s1,t,1)-10-20*cos(t)).^2+...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(deval(s1,t,2)-20-15*sin(t)).^2); %t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时刻人和狗的距离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[tmin,fmin]=fminbnd(d1,0,tf)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求两者距离的最小值及对应的时间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t=0:0.1:tf; subplot(121), plot(t,d1(t))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画出两者之间的距离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xlabel('$t$','Interpreter','latex'), ylabel('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两者之间的距离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w=5; tf=60; 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[t,s]=ode45(@(t,x)df(t,x,w),[t0,tf],[0;0]);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求微分方程的数值解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d2=sqrt((s(:,1)-10-20*cos(t)).^2+(s(:,2)-20-15*sin(t)).^2);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计算两者距离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subplot(122), plot(t,d2)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画出两者之间的距离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xlabel('$t$','Interpreter','latex'), ylabel('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两者之间的距离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526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627202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DA2BFFD-A125-4561-9EC0-43505DA0E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864414"/>
              </p:ext>
            </p:extLst>
          </p:nvPr>
        </p:nvGraphicFramePr>
        <p:xfrm>
          <a:off x="704056" y="2293938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578699" progId="Word.Document.12">
                  <p:embed/>
                </p:oleObj>
              </mc:Choice>
              <mc:Fallback>
                <p:oleObj name="Document" r:id="rId4" imgW="8129635" imgH="35786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4056" y="2293938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8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54778"/>
              </p:ext>
            </p:extLst>
          </p:nvPr>
        </p:nvGraphicFramePr>
        <p:xfrm>
          <a:off x="536575" y="798513"/>
          <a:ext cx="773588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141517"/>
              </p:ext>
            </p:extLst>
          </p:nvPr>
        </p:nvGraphicFramePr>
        <p:xfrm>
          <a:off x="536575" y="3554413"/>
          <a:ext cx="7896225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75" y="3554413"/>
                        <a:ext cx="7896225" cy="283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78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618608"/>
              </p:ext>
            </p:extLst>
          </p:nvPr>
        </p:nvGraphicFramePr>
        <p:xfrm>
          <a:off x="536575" y="798513"/>
          <a:ext cx="7735888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96825" progId="Word.Document.12">
                  <p:embed/>
                </p:oleObj>
              </mc:Choice>
              <mc:Fallback>
                <p:oleObj name="Document" r:id="rId2" imgW="8129635" imgH="54968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22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64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4F273-034E-4A41-A16F-B37276EB088C}"/>
              </a:ext>
            </a:extLst>
          </p:cNvPr>
          <p:cNvSpPr txBox="1"/>
          <p:nvPr/>
        </p:nvSpPr>
        <p:spPr>
          <a:xfrm>
            <a:off x="382190" y="1142196"/>
            <a:ext cx="811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df=@(x,f)[f(2); 2*f(2)-f(1)+exp(x)]; hold on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s1=ode45(df,[0,1],[1;-1]);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[0,1]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区间上的数值解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s2=ode45(df,[0,-1],[1;-1]);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[-1,0]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区间上的数值解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fplot(@(x)deval(s1,x,1),[0,1],'-ok')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画第一个分量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[0,1]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区间上的数值解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fplot(@(x)deval(s2,x,1),[-1,0],'-*k')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画第一个分量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[-1,0]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区间上的数值解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 'Interpreter', 'latex')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 'Interpreter', 'latex', 'Rotation', 0)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999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893173"/>
              </p:ext>
            </p:extLst>
          </p:nvPr>
        </p:nvGraphicFramePr>
        <p:xfrm>
          <a:off x="536575" y="798513"/>
          <a:ext cx="7735888" cy="541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90258" progId="Word.Document.12">
                  <p:embed/>
                </p:oleObj>
              </mc:Choice>
              <mc:Fallback>
                <p:oleObj name="Document" r:id="rId2" imgW="8129635" imgH="56902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1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44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977317"/>
              </p:ext>
            </p:extLst>
          </p:nvPr>
        </p:nvGraphicFramePr>
        <p:xfrm>
          <a:off x="536575" y="798513"/>
          <a:ext cx="7735888" cy="525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31765" progId="Word.Document.12">
                  <p:embed/>
                </p:oleObj>
              </mc:Choice>
              <mc:Fallback>
                <p:oleObj name="Document" r:id="rId2" imgW="8129635" imgH="55317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25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966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746372"/>
              </p:ext>
            </p:extLst>
          </p:nvPr>
        </p:nvGraphicFramePr>
        <p:xfrm>
          <a:off x="536575" y="798513"/>
          <a:ext cx="7735888" cy="564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4927" progId="Word.Document.12">
                  <p:embed/>
                </p:oleObj>
              </mc:Choice>
              <mc:Fallback>
                <p:oleObj name="Document" r:id="rId2" imgW="8129635" imgH="59449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64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20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E8E176-53FB-4F97-97FB-2B24020C727A}"/>
              </a:ext>
            </a:extLst>
          </p:cNvPr>
          <p:cNvSpPr txBox="1"/>
          <p:nvPr/>
        </p:nvSpPr>
        <p:spPr>
          <a:xfrm>
            <a:off x="510778" y="899308"/>
            <a:ext cx="7561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mu=1/82.45; lamda=1-mu;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dz=@(t,z)[z(2); 2*z(4)+z(1)-lamda*(z(1)+mu)/((z(1)+mu)^2+z(3)^2)^(3/2)-...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mu*(z(1)-lamda)/((z(1)+lamda)^2+z(3)^2)^(3/2)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z(4); -2*z(2)+z(3)-lamda*z(3)/((z(1)+mu)^2+z(3)^2)^(3/2)-...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mu*z(3)/((z(1)+lamda)^2+z(3)^2)^(3/2)];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[t,z]=ode45(dz,[0,100],[1.2 0 0 -1.0494])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plot(z(:,1), z(:,3), 'k')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画轨迹图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 'Interpreter', 'latex')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 'Interpreter', 'latex', 'Rotation', 0)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291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6.3.3</a:t>
            </a:r>
            <a:r>
              <a:rPr lang="zh-CN" altLang="zh-CN" sz="4200" b="1">
                <a:solidFill>
                  <a:srgbClr val="319095"/>
                </a:solidFill>
              </a:rPr>
              <a:t>边值问题的</a:t>
            </a:r>
            <a:r>
              <a:rPr lang="en-US" altLang="zh-CN" sz="4200" b="1">
                <a:solidFill>
                  <a:srgbClr val="319095"/>
                </a:solidFill>
              </a:rPr>
              <a:t>Matlab</a:t>
            </a:r>
            <a:r>
              <a:rPr lang="zh-CN" altLang="zh-CN" sz="4200" b="1">
                <a:solidFill>
                  <a:srgbClr val="319095"/>
                </a:solidFill>
              </a:rPr>
              <a:t>数值解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98950"/>
              </p:ext>
            </p:extLst>
          </p:nvPr>
        </p:nvGraphicFramePr>
        <p:xfrm>
          <a:off x="493713" y="1495425"/>
          <a:ext cx="8083550" cy="431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431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22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429791"/>
              </p:ext>
            </p:extLst>
          </p:nvPr>
        </p:nvGraphicFramePr>
        <p:xfrm>
          <a:off x="536575" y="798513"/>
          <a:ext cx="7735888" cy="39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94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7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428336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88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669354"/>
              </p:ext>
            </p:extLst>
          </p:nvPr>
        </p:nvGraphicFramePr>
        <p:xfrm>
          <a:off x="536575" y="798513"/>
          <a:ext cx="7735888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6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3496</TotalTime>
  <Words>3643</Words>
  <Application>Microsoft Office PowerPoint</Application>
  <PresentationFormat>全屏显示(4:3)</PresentationFormat>
  <Paragraphs>244</Paragraphs>
  <Slides>168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168</vt:i4>
      </vt:variant>
    </vt:vector>
  </HeadingPairs>
  <TitlesOfParts>
    <vt:vector size="183" baseType="lpstr">
      <vt:lpstr>等线</vt:lpstr>
      <vt:lpstr>华文楷体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182</cp:revision>
  <dcterms:created xsi:type="dcterms:W3CDTF">2020-06-24T23:10:14Z</dcterms:created>
  <dcterms:modified xsi:type="dcterms:W3CDTF">2021-02-27T08:36:45Z</dcterms:modified>
</cp:coreProperties>
</file>